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60" r:id="rId4"/>
    <p:sldId id="258" r:id="rId5"/>
    <p:sldId id="259"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690E"/>
    <a:srgbClr val="FF33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80000" autoAdjust="0"/>
  </p:normalViewPr>
  <p:slideViewPr>
    <p:cSldViewPr>
      <p:cViewPr varScale="1">
        <p:scale>
          <a:sx n="73" d="100"/>
          <a:sy n="73" d="100"/>
        </p:scale>
        <p:origin x="-147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D977E7-526B-45FC-A91F-37AA2D1EA8E2}" type="datetimeFigureOut">
              <a:rPr lang="en-US" smtClean="0"/>
              <a:t>9/23/2010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753697-1557-4CC4-B5CA-8BFC8B0B96B6}"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753697-1557-4CC4-B5CA-8BFC8B0B96B6}"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753697-1557-4CC4-B5CA-8BFC8B0B96B6}"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753697-1557-4CC4-B5CA-8BFC8B0B96B6}"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After</a:t>
            </a:r>
            <a:r>
              <a:rPr lang="en-US" baseline="0" dirty="0" smtClean="0"/>
              <a:t> collecting the data we made a graph to display what we found. The graph shown here is a histogram of how many flavors students guess correctly. It is </a:t>
            </a:r>
            <a:r>
              <a:rPr lang="en-US" baseline="0" dirty="0" err="1" smtClean="0"/>
              <a:t>unimodal</a:t>
            </a:r>
            <a:r>
              <a:rPr lang="en-US" baseline="0" dirty="0" smtClean="0"/>
              <a:t> and slightly left skewed showing that the majority of subjects guessed below four flavors correct. The center of the data is 3 and the IQR is 4. The spread of the data ranges from 0 to 7 correctly guessed flavors. The number of flavors most commonly guessed correct was four. This graphs shows us that the data will not form a normal model because it is not symmetric and the standard deviation is close to 2 and a normal model would have a </a:t>
            </a:r>
            <a:r>
              <a:rPr lang="en-US" baseline="0" dirty="0" err="1" smtClean="0"/>
              <a:t>sd</a:t>
            </a:r>
            <a:r>
              <a:rPr lang="en-US" baseline="0" dirty="0" smtClean="0"/>
              <a:t> of 1. </a:t>
            </a:r>
            <a:endParaRPr lang="en-US" dirty="0"/>
          </a:p>
        </p:txBody>
      </p:sp>
      <p:sp>
        <p:nvSpPr>
          <p:cNvPr id="4" name="Slide Number Placeholder 3"/>
          <p:cNvSpPr>
            <a:spLocks noGrp="1"/>
          </p:cNvSpPr>
          <p:nvPr>
            <p:ph type="sldNum" sz="quarter" idx="10"/>
          </p:nvPr>
        </p:nvSpPr>
        <p:spPr/>
        <p:txBody>
          <a:bodyPr/>
          <a:lstStyle/>
          <a:p>
            <a:fld id="{88753697-1557-4CC4-B5CA-8BFC8B0B96B6}"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comparing</a:t>
            </a:r>
            <a:r>
              <a:rPr lang="en-US" baseline="0" dirty="0" smtClean="0"/>
              <a:t> the data that each partner collected we can see that each box plot varies but we believe that there is no relationship between the results and the partner who recorded the data. </a:t>
            </a:r>
            <a:endParaRPr lang="en-US" dirty="0"/>
          </a:p>
        </p:txBody>
      </p:sp>
      <p:sp>
        <p:nvSpPr>
          <p:cNvPr id="4" name="Slide Number Placeholder 3"/>
          <p:cNvSpPr>
            <a:spLocks noGrp="1"/>
          </p:cNvSpPr>
          <p:nvPr>
            <p:ph type="sldNum" sz="quarter" idx="10"/>
          </p:nvPr>
        </p:nvSpPr>
        <p:spPr/>
        <p:txBody>
          <a:bodyPr/>
          <a:lstStyle/>
          <a:p>
            <a:fld id="{88753697-1557-4CC4-B5CA-8BFC8B0B96B6}"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two-way-table shows association between gender</a:t>
            </a:r>
            <a:r>
              <a:rPr lang="en-US" baseline="0" dirty="0" smtClean="0"/>
              <a:t> and  type of flavor that they guessed correctly. The flavor that the females guessed correctly the most was strawberry whereas the males guessed cherry correctly the most. The flavor that the females guessed right the least amount of times was lemon and for males it was orange. The data would have been more comparable if we had an equal amount of males and females to participate in our evaluation. By looking at the marginal distribution we can see that females guessed more flavors correctly but that is also effected by the proportion of males to females. It also interpreted that cherry and strawberry are possibly the most distinct flavors based off the higher percentages compared to the other flavors. </a:t>
            </a:r>
            <a:endParaRPr lang="en-US" dirty="0"/>
          </a:p>
        </p:txBody>
      </p:sp>
      <p:sp>
        <p:nvSpPr>
          <p:cNvPr id="4" name="Slide Number Placeholder 3"/>
          <p:cNvSpPr>
            <a:spLocks noGrp="1"/>
          </p:cNvSpPr>
          <p:nvPr>
            <p:ph type="sldNum" sz="quarter" idx="10"/>
          </p:nvPr>
        </p:nvSpPr>
        <p:spPr/>
        <p:txBody>
          <a:bodyPr/>
          <a:lstStyle/>
          <a:p>
            <a:fld id="{88753697-1557-4CC4-B5CA-8BFC8B0B96B6}"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looking at the conditional distributions for males, we see that the most</a:t>
            </a:r>
            <a:r>
              <a:rPr lang="en-US" baseline="0" dirty="0" smtClean="0"/>
              <a:t> commonly guessed correct flavor was cherry followed by strawberry and the least commonly correct flavor was orange. For females the most commonly guessed correct flavor was strawberry followed by cherry and the least flavor guessed correctly was lemon. Again we see that cherry and strawberry were the flavors guessed correctly most often.  When comparing the conditional for flavors we see that the data is skewed since more females participated. Therefore we do believe the variables are dependent upon each other because the conditional for flavors does not match the marginal for  gender. </a:t>
            </a:r>
            <a:endParaRPr lang="en-US" dirty="0"/>
          </a:p>
        </p:txBody>
      </p:sp>
      <p:sp>
        <p:nvSpPr>
          <p:cNvPr id="4" name="Slide Number Placeholder 3"/>
          <p:cNvSpPr>
            <a:spLocks noGrp="1"/>
          </p:cNvSpPr>
          <p:nvPr>
            <p:ph type="sldNum" sz="quarter" idx="10"/>
          </p:nvPr>
        </p:nvSpPr>
        <p:spPr/>
        <p:txBody>
          <a:bodyPr/>
          <a:lstStyle/>
          <a:p>
            <a:fld id="{88753697-1557-4CC4-B5CA-8BFC8B0B96B6}"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Overall the data was unsuccessful because of the large difference between the females and males</a:t>
            </a:r>
          </a:p>
          <a:p>
            <a:pPr>
              <a:buFont typeface="Arial" pitchFamily="34" charset="0"/>
              <a:buChar char="•"/>
            </a:pPr>
            <a:r>
              <a:rPr lang="en-US" dirty="0" smtClean="0"/>
              <a:t>With the data collected even</a:t>
            </a:r>
            <a:r>
              <a:rPr lang="en-US" baseline="0" dirty="0" smtClean="0"/>
              <a:t> though we found it to be skewed all the data points were in a close range ranging from only 0-7. </a:t>
            </a:r>
            <a:endParaRPr lang="en-US" dirty="0" smtClean="0"/>
          </a:p>
          <a:p>
            <a:pPr>
              <a:buFont typeface="Arial" pitchFamily="34" charset="0"/>
              <a:buChar char="•"/>
            </a:pPr>
            <a:r>
              <a:rPr lang="en-US" dirty="0" smtClean="0"/>
              <a:t>Although</a:t>
            </a:r>
            <a:r>
              <a:rPr lang="en-US" baseline="0" dirty="0" smtClean="0"/>
              <a:t> our </a:t>
            </a:r>
            <a:r>
              <a:rPr lang="en-US" dirty="0" smtClean="0"/>
              <a:t>data appeared</a:t>
            </a:r>
            <a:r>
              <a:rPr lang="en-US" baseline="0" dirty="0" smtClean="0"/>
              <a:t> to be </a:t>
            </a:r>
            <a:r>
              <a:rPr lang="en-US" dirty="0" smtClean="0"/>
              <a:t>dependent upon each other,</a:t>
            </a:r>
            <a:r>
              <a:rPr lang="en-US" baseline="0" dirty="0" smtClean="0"/>
              <a:t> </a:t>
            </a:r>
            <a:r>
              <a:rPr lang="en-US" dirty="0" smtClean="0"/>
              <a:t>we believe it should have been</a:t>
            </a:r>
            <a:r>
              <a:rPr lang="en-US" baseline="0" dirty="0" smtClean="0"/>
              <a:t> independent and was effect by a fault. </a:t>
            </a:r>
            <a:endParaRPr lang="en-US" dirty="0" smtClean="0"/>
          </a:p>
        </p:txBody>
      </p:sp>
      <p:sp>
        <p:nvSpPr>
          <p:cNvPr id="4" name="Slide Number Placeholder 3"/>
          <p:cNvSpPr>
            <a:spLocks noGrp="1"/>
          </p:cNvSpPr>
          <p:nvPr>
            <p:ph type="sldNum" sz="quarter" idx="10"/>
          </p:nvPr>
        </p:nvSpPr>
        <p:spPr/>
        <p:txBody>
          <a:bodyPr/>
          <a:lstStyle/>
          <a:p>
            <a:fld id="{88753697-1557-4CC4-B5CA-8BFC8B0B96B6}" type="slidenum">
              <a:rPr lang="en-US" smtClean="0"/>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176F1D2-489A-4FDD-B383-7759BD95C0F7}"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6A47A1-3101-4691-96FE-BDD20B0D638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76F1D2-489A-4FDD-B383-7759BD95C0F7}"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6A47A1-3101-4691-96FE-BDD20B0D638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76F1D2-489A-4FDD-B383-7759BD95C0F7}"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6A47A1-3101-4691-96FE-BDD20B0D638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76F1D2-489A-4FDD-B383-7759BD95C0F7}"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6A47A1-3101-4691-96FE-BDD20B0D638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76F1D2-489A-4FDD-B383-7759BD95C0F7}"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6A47A1-3101-4691-96FE-BDD20B0D638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176F1D2-489A-4FDD-B383-7759BD95C0F7}" type="datetimeFigureOut">
              <a:rPr lang="en-US" smtClean="0"/>
              <a:pPr/>
              <a:t>9/23/2010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6A47A1-3101-4691-96FE-BDD20B0D638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176F1D2-489A-4FDD-B383-7759BD95C0F7}" type="datetimeFigureOut">
              <a:rPr lang="en-US" smtClean="0"/>
              <a:pPr/>
              <a:t>9/23/2010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6A47A1-3101-4691-96FE-BDD20B0D638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176F1D2-489A-4FDD-B383-7759BD95C0F7}" type="datetimeFigureOut">
              <a:rPr lang="en-US" smtClean="0"/>
              <a:pPr/>
              <a:t>9/23/2010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6A47A1-3101-4691-96FE-BDD20B0D638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76F1D2-489A-4FDD-B383-7759BD95C0F7}" type="datetimeFigureOut">
              <a:rPr lang="en-US" smtClean="0"/>
              <a:pPr/>
              <a:t>9/23/2010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6A47A1-3101-4691-96FE-BDD20B0D638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76F1D2-489A-4FDD-B383-7759BD95C0F7}" type="datetimeFigureOut">
              <a:rPr lang="en-US" smtClean="0"/>
              <a:pPr/>
              <a:t>9/23/2010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6A47A1-3101-4691-96FE-BDD20B0D638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76F1D2-489A-4FDD-B383-7759BD95C0F7}" type="datetimeFigureOut">
              <a:rPr lang="en-US" smtClean="0"/>
              <a:pPr/>
              <a:t>9/23/2010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6A47A1-3101-4691-96FE-BDD20B0D638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75000"/>
            <a:alpha val="2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76F1D2-489A-4FDD-B383-7759BD95C0F7}" type="datetimeFigureOut">
              <a:rPr lang="en-US" smtClean="0"/>
              <a:pPr/>
              <a:t>9/23/2010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6A47A1-3101-4691-96FE-BDD20B0D638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0"/>
            <a:ext cx="7772400" cy="1470025"/>
          </a:xfrm>
        </p:spPr>
        <p:txBody>
          <a:bodyPr>
            <a:normAutofit/>
          </a:bodyPr>
          <a:lstStyle/>
          <a:p>
            <a:r>
              <a:rPr lang="en-US" sz="8800" b="1" dirty="0" smtClean="0">
                <a:solidFill>
                  <a:srgbClr val="FF0000"/>
                </a:solidFill>
              </a:rPr>
              <a:t>M</a:t>
            </a:r>
            <a:r>
              <a:rPr lang="en-US" sz="8800" b="1" dirty="0" smtClean="0">
                <a:solidFill>
                  <a:srgbClr val="92D050"/>
                </a:solidFill>
              </a:rPr>
              <a:t>i</a:t>
            </a:r>
            <a:r>
              <a:rPr lang="en-US" sz="8800" b="1" dirty="0" smtClean="0">
                <a:solidFill>
                  <a:srgbClr val="FFFF00"/>
                </a:solidFill>
              </a:rPr>
              <a:t>k</a:t>
            </a:r>
            <a:r>
              <a:rPr lang="en-US" sz="8800" b="1" dirty="0" smtClean="0">
                <a:solidFill>
                  <a:srgbClr val="FE690E"/>
                </a:solidFill>
              </a:rPr>
              <a:t>e </a:t>
            </a:r>
            <a:r>
              <a:rPr lang="en-US" sz="8800" b="1" dirty="0" smtClean="0">
                <a:solidFill>
                  <a:srgbClr val="FF3399"/>
                </a:solidFill>
              </a:rPr>
              <a:t>a</a:t>
            </a:r>
            <a:r>
              <a:rPr lang="en-US" sz="8800" b="1" dirty="0" smtClean="0">
                <a:solidFill>
                  <a:srgbClr val="FF0000"/>
                </a:solidFill>
              </a:rPr>
              <a:t>n</a:t>
            </a:r>
            <a:r>
              <a:rPr lang="en-US" sz="8800" b="1" dirty="0" smtClean="0">
                <a:solidFill>
                  <a:srgbClr val="92D050"/>
                </a:solidFill>
              </a:rPr>
              <a:t>d </a:t>
            </a:r>
            <a:r>
              <a:rPr lang="en-US" sz="8800" b="1" dirty="0" err="1" smtClean="0">
                <a:solidFill>
                  <a:srgbClr val="FFFF00"/>
                </a:solidFill>
              </a:rPr>
              <a:t>I</a:t>
            </a:r>
            <a:r>
              <a:rPr lang="en-US" sz="8800" b="1" dirty="0" err="1" smtClean="0">
                <a:solidFill>
                  <a:srgbClr val="FE690E"/>
                </a:solidFill>
              </a:rPr>
              <a:t>k</a:t>
            </a:r>
            <a:r>
              <a:rPr lang="en-US" sz="8800" b="1" dirty="0" err="1" smtClean="0">
                <a:solidFill>
                  <a:srgbClr val="FF3399"/>
                </a:solidFill>
              </a:rPr>
              <a:t>e</a:t>
            </a:r>
            <a:r>
              <a:rPr lang="en-US" sz="8800" b="1" dirty="0" err="1" smtClean="0">
                <a:solidFill>
                  <a:srgbClr val="FF0000"/>
                </a:solidFill>
              </a:rPr>
              <a:t>s</a:t>
            </a:r>
            <a:endParaRPr lang="en-US" sz="8800" b="1" dirty="0">
              <a:solidFill>
                <a:srgbClr val="FF0000"/>
              </a:solidFill>
            </a:endParaRPr>
          </a:p>
        </p:txBody>
      </p:sp>
      <p:sp>
        <p:nvSpPr>
          <p:cNvPr id="3" name="Subtitle 2"/>
          <p:cNvSpPr>
            <a:spLocks noGrp="1"/>
          </p:cNvSpPr>
          <p:nvPr>
            <p:ph type="subTitle" idx="1"/>
          </p:nvPr>
        </p:nvSpPr>
        <p:spPr>
          <a:xfrm>
            <a:off x="1524000" y="1981200"/>
            <a:ext cx="6400800" cy="1752600"/>
          </a:xfrm>
        </p:spPr>
        <p:txBody>
          <a:bodyPr/>
          <a:lstStyle/>
          <a:p>
            <a:r>
              <a:rPr lang="en-US" dirty="0" smtClean="0"/>
              <a:t>Can you guess the flavor?</a:t>
            </a:r>
            <a:endParaRPr lang="en-US" dirty="0"/>
          </a:p>
        </p:txBody>
      </p:sp>
      <p:pic>
        <p:nvPicPr>
          <p:cNvPr id="18434" name="Picture 2" descr="http://www.candy.org/cleanimages/concession/mikeikeoriginalmovie.jpg"/>
          <p:cNvPicPr>
            <a:picLocks noChangeAspect="1" noChangeArrowheads="1"/>
          </p:cNvPicPr>
          <p:nvPr/>
        </p:nvPicPr>
        <p:blipFill>
          <a:blip r:embed="rId3" cstate="print"/>
          <a:srcRect/>
          <a:stretch>
            <a:fillRect/>
          </a:stretch>
        </p:blipFill>
        <p:spPr bwMode="auto">
          <a:xfrm>
            <a:off x="2895600" y="3352800"/>
            <a:ext cx="3686175" cy="2524126"/>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382000" cy="4525963"/>
          </a:xfrm>
        </p:spPr>
        <p:txBody>
          <a:bodyPr/>
          <a:lstStyle/>
          <a:p>
            <a:r>
              <a:rPr lang="en-US" dirty="0" smtClean="0"/>
              <a:t>Tested 32 students</a:t>
            </a:r>
          </a:p>
          <a:p>
            <a:r>
              <a:rPr lang="en-US" dirty="0" smtClean="0"/>
              <a:t>One minute, blindfolded</a:t>
            </a:r>
          </a:p>
          <a:p>
            <a:r>
              <a:rPr lang="en-US" dirty="0" smtClean="0"/>
              <a:t>Guess as many flavors of </a:t>
            </a:r>
            <a:r>
              <a:rPr lang="en-US" dirty="0" err="1" smtClean="0"/>
              <a:t>Mike&amp;Ikes</a:t>
            </a:r>
            <a:r>
              <a:rPr lang="en-US" dirty="0" smtClean="0"/>
              <a:t> as possible</a:t>
            </a:r>
          </a:p>
          <a:p>
            <a:r>
              <a:rPr lang="en-US" dirty="0" smtClean="0"/>
              <a:t>Categories:</a:t>
            </a:r>
          </a:p>
          <a:p>
            <a:pPr lvl="1"/>
            <a:r>
              <a:rPr lang="en-US" dirty="0" smtClean="0"/>
              <a:t>Gender</a:t>
            </a:r>
          </a:p>
          <a:p>
            <a:pPr lvl="1"/>
            <a:r>
              <a:rPr lang="en-US" dirty="0" smtClean="0"/>
              <a:t>Flavor (Cherry, Lime, Lemon, Orange, and Strawberry)</a:t>
            </a:r>
          </a:p>
          <a:p>
            <a:endParaRPr lang="en-US" dirty="0" smtClean="0"/>
          </a:p>
          <a:p>
            <a:endParaRPr lang="en-US" dirty="0"/>
          </a:p>
        </p:txBody>
      </p:sp>
      <p:sp>
        <p:nvSpPr>
          <p:cNvPr id="4" name="TextBox 3"/>
          <p:cNvSpPr txBox="1"/>
          <p:nvPr/>
        </p:nvSpPr>
        <p:spPr>
          <a:xfrm>
            <a:off x="2286000" y="457200"/>
            <a:ext cx="4648200" cy="1015663"/>
          </a:xfrm>
          <a:prstGeom prst="rect">
            <a:avLst/>
          </a:prstGeom>
          <a:noFill/>
        </p:spPr>
        <p:txBody>
          <a:bodyPr wrap="square" rtlCol="0">
            <a:spAutoFit/>
          </a:bodyPr>
          <a:lstStyle/>
          <a:p>
            <a:r>
              <a:rPr lang="en-US" sz="6000" dirty="0" smtClean="0"/>
              <a:t>What we did…</a:t>
            </a:r>
            <a:endParaRPr lang="en-US" sz="6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1143000"/>
          </a:xfrm>
        </p:spPr>
        <p:txBody>
          <a:bodyPr>
            <a:normAutofit/>
          </a:bodyPr>
          <a:lstStyle/>
          <a:p>
            <a:r>
              <a:rPr lang="en-US" sz="6000" dirty="0" smtClean="0">
                <a:solidFill>
                  <a:srgbClr val="FF0000"/>
                </a:solidFill>
              </a:rPr>
              <a:t>Possible Errors</a:t>
            </a:r>
            <a:endParaRPr lang="en-US" sz="6000" dirty="0">
              <a:solidFill>
                <a:srgbClr val="FF0000"/>
              </a:solidFill>
            </a:endParaRPr>
          </a:p>
        </p:txBody>
      </p:sp>
      <p:sp>
        <p:nvSpPr>
          <p:cNvPr id="3" name="Content Placeholder 2"/>
          <p:cNvSpPr>
            <a:spLocks noGrp="1"/>
          </p:cNvSpPr>
          <p:nvPr>
            <p:ph idx="1"/>
          </p:nvPr>
        </p:nvSpPr>
        <p:spPr>
          <a:xfrm>
            <a:off x="457200" y="2743200"/>
            <a:ext cx="8229600" cy="4525963"/>
          </a:xfrm>
        </p:spPr>
        <p:txBody>
          <a:bodyPr/>
          <a:lstStyle/>
          <a:p>
            <a:r>
              <a:rPr lang="en-US" dirty="0" smtClean="0"/>
              <a:t>People who eat </a:t>
            </a:r>
            <a:r>
              <a:rPr lang="en-US" dirty="0" err="1" smtClean="0"/>
              <a:t>Mike&amp;Ikes</a:t>
            </a:r>
            <a:r>
              <a:rPr lang="en-US" dirty="0" smtClean="0"/>
              <a:t> more than others</a:t>
            </a:r>
          </a:p>
          <a:p>
            <a:r>
              <a:rPr lang="en-US" dirty="0" smtClean="0"/>
              <a:t>Different rates of </a:t>
            </a:r>
            <a:r>
              <a:rPr lang="en-US" dirty="0" smtClean="0"/>
              <a:t>chewing</a:t>
            </a:r>
          </a:p>
          <a:p>
            <a:r>
              <a:rPr lang="en-US" dirty="0" smtClean="0"/>
              <a:t>Ratio of female to male</a:t>
            </a:r>
            <a:endParaRPr lang="en-US" dirty="0" smtClean="0"/>
          </a:p>
          <a:p>
            <a:r>
              <a:rPr lang="en-US" dirty="0" smtClean="0"/>
              <a:t>Knowledge of flavors </a:t>
            </a:r>
          </a:p>
          <a:p>
            <a:pPr lvl="1"/>
            <a:r>
              <a:rPr lang="en-US" dirty="0" smtClean="0"/>
              <a:t>people who were waiting more than others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a:t>
            </a:r>
            <a:endParaRPr lang="en-US" dirty="0"/>
          </a:p>
        </p:txBody>
      </p:sp>
      <p:pic>
        <p:nvPicPr>
          <p:cNvPr id="4" name="Content Placeholder 3" descr="HISTOGRAM.png"/>
          <p:cNvPicPr>
            <a:picLocks noGrp="1" noChangeAspect="1"/>
          </p:cNvPicPr>
          <p:nvPr>
            <p:ph idx="1"/>
          </p:nvPr>
        </p:nvPicPr>
        <p:blipFill>
          <a:blip r:embed="rId3" cstate="print"/>
          <a:stretch>
            <a:fillRect/>
          </a:stretch>
        </p:blipFill>
        <p:spPr>
          <a:xfrm>
            <a:off x="533400" y="1295400"/>
            <a:ext cx="4733110" cy="4214595"/>
          </a:xfrm>
        </p:spPr>
      </p:pic>
      <p:pic>
        <p:nvPicPr>
          <p:cNvPr id="5" name="Picture 4" descr="Summary Stats.png"/>
          <p:cNvPicPr>
            <a:picLocks noChangeAspect="1"/>
          </p:cNvPicPr>
          <p:nvPr/>
        </p:nvPicPr>
        <p:blipFill>
          <a:blip r:embed="rId4" cstate="print"/>
          <a:stretch>
            <a:fillRect/>
          </a:stretch>
        </p:blipFill>
        <p:spPr>
          <a:xfrm>
            <a:off x="6019800" y="1219200"/>
            <a:ext cx="2286000" cy="438912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a:t>
            </a:r>
            <a:endParaRPr lang="en-US" dirty="0"/>
          </a:p>
        </p:txBody>
      </p:sp>
      <p:pic>
        <p:nvPicPr>
          <p:cNvPr id="4" name="Content Placeholder 3" descr="HISTOGRAM.png"/>
          <p:cNvPicPr>
            <a:picLocks noGrp="1" noChangeAspect="1"/>
          </p:cNvPicPr>
          <p:nvPr>
            <p:ph idx="1"/>
          </p:nvPr>
        </p:nvPicPr>
        <p:blipFill>
          <a:blip r:embed="rId3" cstate="print"/>
          <a:stretch>
            <a:fillRect/>
          </a:stretch>
        </p:blipFill>
        <p:spPr>
          <a:xfrm>
            <a:off x="457200" y="1295400"/>
            <a:ext cx="5516803" cy="4505805"/>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Two-Way-Table </a:t>
            </a:r>
            <a:endParaRPr lang="en-US" dirty="0"/>
          </a:p>
        </p:txBody>
      </p:sp>
      <p:pic>
        <p:nvPicPr>
          <p:cNvPr id="6" name="Content Placeholder 5" descr="The real two way table.png"/>
          <p:cNvPicPr>
            <a:picLocks noGrp="1" noChangeAspect="1"/>
          </p:cNvPicPr>
          <p:nvPr>
            <p:ph idx="1"/>
          </p:nvPr>
        </p:nvPicPr>
        <p:blipFill>
          <a:blip r:embed="rId3" cstate="print"/>
          <a:srcRect t="707" r="56481" b="33098"/>
          <a:stretch>
            <a:fillRect/>
          </a:stretch>
        </p:blipFill>
        <p:spPr>
          <a:xfrm>
            <a:off x="457200" y="1752599"/>
            <a:ext cx="5105400" cy="4345021"/>
          </a:xfrm>
        </p:spPr>
      </p:pic>
      <p:sp>
        <p:nvSpPr>
          <p:cNvPr id="7" name="TextBox 6"/>
          <p:cNvSpPr txBox="1"/>
          <p:nvPr/>
        </p:nvSpPr>
        <p:spPr>
          <a:xfrm>
            <a:off x="5867400" y="2133600"/>
            <a:ext cx="2743200" cy="2585323"/>
          </a:xfrm>
          <a:prstGeom prst="rect">
            <a:avLst/>
          </a:prstGeom>
          <a:noFill/>
        </p:spPr>
        <p:txBody>
          <a:bodyPr wrap="square" rtlCol="0">
            <a:spAutoFit/>
          </a:bodyPr>
          <a:lstStyle/>
          <a:p>
            <a:r>
              <a:rPr lang="en-US" dirty="0" smtClean="0"/>
              <a:t>Marginal:</a:t>
            </a:r>
          </a:p>
          <a:p>
            <a:r>
              <a:rPr lang="en-US" dirty="0" smtClean="0"/>
              <a:t>Female: 81.3%</a:t>
            </a:r>
          </a:p>
          <a:p>
            <a:r>
              <a:rPr lang="en-US" dirty="0" smtClean="0"/>
              <a:t>Male: 18.7%</a:t>
            </a:r>
          </a:p>
          <a:p>
            <a:r>
              <a:rPr lang="en-US" dirty="0" smtClean="0"/>
              <a:t>Cherry: 24.2%</a:t>
            </a:r>
          </a:p>
          <a:p>
            <a:r>
              <a:rPr lang="en-US" dirty="0" smtClean="0"/>
              <a:t>Lime: 18.7%</a:t>
            </a:r>
          </a:p>
          <a:p>
            <a:r>
              <a:rPr lang="en-US" dirty="0" smtClean="0"/>
              <a:t>Lemon: 13.2%</a:t>
            </a:r>
          </a:p>
          <a:p>
            <a:r>
              <a:rPr lang="en-US" dirty="0" smtClean="0"/>
              <a:t>Orange: 18.7%</a:t>
            </a:r>
          </a:p>
          <a:p>
            <a:r>
              <a:rPr lang="en-US" dirty="0" smtClean="0"/>
              <a:t>Strawberry: 25.3%</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33400" y="1600200"/>
            <a:ext cx="4572000" cy="2031325"/>
          </a:xfrm>
          <a:prstGeom prst="rect">
            <a:avLst/>
          </a:prstGeom>
        </p:spPr>
        <p:txBody>
          <a:bodyPr>
            <a:spAutoFit/>
          </a:bodyPr>
          <a:lstStyle/>
          <a:p>
            <a:r>
              <a:rPr lang="en-US" dirty="0" smtClean="0"/>
              <a:t>Conditional for Males:</a:t>
            </a:r>
          </a:p>
          <a:p>
            <a:r>
              <a:rPr lang="en-US" b="1" dirty="0" smtClean="0"/>
              <a:t>ROW</a:t>
            </a:r>
            <a:endParaRPr lang="en-US" b="1" dirty="0" smtClean="0"/>
          </a:p>
          <a:p>
            <a:r>
              <a:rPr lang="en-US" dirty="0" smtClean="0"/>
              <a:t>Cherry: 35.3%</a:t>
            </a:r>
          </a:p>
          <a:p>
            <a:r>
              <a:rPr lang="en-US" dirty="0" smtClean="0"/>
              <a:t>Lime: 17.6%</a:t>
            </a:r>
          </a:p>
          <a:p>
            <a:r>
              <a:rPr lang="en-US" dirty="0" smtClean="0"/>
              <a:t>Lemon: 17.6%</a:t>
            </a:r>
          </a:p>
          <a:p>
            <a:r>
              <a:rPr lang="en-US" dirty="0" smtClean="0"/>
              <a:t>Orange: 5.9%</a:t>
            </a:r>
          </a:p>
          <a:p>
            <a:r>
              <a:rPr lang="en-US" dirty="0" smtClean="0"/>
              <a:t>Strawberry: </a:t>
            </a:r>
            <a:r>
              <a:rPr lang="en-US" dirty="0" smtClean="0"/>
              <a:t>23.5%</a:t>
            </a:r>
            <a:endParaRPr lang="en-US" dirty="0"/>
          </a:p>
        </p:txBody>
      </p:sp>
      <p:sp>
        <p:nvSpPr>
          <p:cNvPr id="10" name="TextBox 9"/>
          <p:cNvSpPr txBox="1"/>
          <p:nvPr/>
        </p:nvSpPr>
        <p:spPr>
          <a:xfrm>
            <a:off x="5410200" y="1447800"/>
            <a:ext cx="2209800" cy="2585323"/>
          </a:xfrm>
          <a:prstGeom prst="rect">
            <a:avLst/>
          </a:prstGeom>
          <a:noFill/>
        </p:spPr>
        <p:txBody>
          <a:bodyPr wrap="square" rtlCol="0">
            <a:spAutoFit/>
          </a:bodyPr>
          <a:lstStyle/>
          <a:p>
            <a:r>
              <a:rPr lang="en-US" dirty="0" smtClean="0"/>
              <a:t>Conditional for Female</a:t>
            </a:r>
          </a:p>
          <a:p>
            <a:r>
              <a:rPr lang="en-US" b="1" dirty="0" smtClean="0"/>
              <a:t>ROW</a:t>
            </a:r>
          </a:p>
          <a:p>
            <a:r>
              <a:rPr lang="en-US" dirty="0" smtClean="0"/>
              <a:t>Cherry: 21.6%</a:t>
            </a:r>
          </a:p>
          <a:p>
            <a:r>
              <a:rPr lang="en-US" dirty="0" smtClean="0"/>
              <a:t>Lime:18.9%</a:t>
            </a:r>
          </a:p>
          <a:p>
            <a:r>
              <a:rPr lang="en-US" dirty="0" smtClean="0"/>
              <a:t>Lemon: 12.2%</a:t>
            </a:r>
          </a:p>
          <a:p>
            <a:r>
              <a:rPr lang="en-US" dirty="0" smtClean="0"/>
              <a:t>Orange: 21.6%</a:t>
            </a:r>
          </a:p>
          <a:p>
            <a:r>
              <a:rPr lang="en-US" dirty="0" smtClean="0"/>
              <a:t>Strawberry: 25.7%</a:t>
            </a:r>
          </a:p>
          <a:p>
            <a:endParaRPr lang="en-US" dirty="0"/>
          </a:p>
        </p:txBody>
      </p:sp>
      <p:sp>
        <p:nvSpPr>
          <p:cNvPr id="4" name="TextBox 3"/>
          <p:cNvSpPr txBox="1"/>
          <p:nvPr/>
        </p:nvSpPr>
        <p:spPr>
          <a:xfrm>
            <a:off x="1676400" y="4114800"/>
            <a:ext cx="2438400" cy="369332"/>
          </a:xfrm>
          <a:prstGeom prst="rect">
            <a:avLst/>
          </a:prstGeom>
          <a:noFill/>
        </p:spPr>
        <p:txBody>
          <a:bodyPr wrap="square" rtlCol="0">
            <a:spAutoFit/>
          </a:bodyPr>
          <a:lstStyle/>
          <a:p>
            <a:endParaRPr lang="en-US" dirty="0"/>
          </a:p>
        </p:txBody>
      </p:sp>
      <p:sp>
        <p:nvSpPr>
          <p:cNvPr id="6" name="Rectangle 5"/>
          <p:cNvSpPr/>
          <p:nvPr/>
        </p:nvSpPr>
        <p:spPr>
          <a:xfrm>
            <a:off x="1981200" y="4267200"/>
            <a:ext cx="4572000" cy="2031325"/>
          </a:xfrm>
          <a:prstGeom prst="rect">
            <a:avLst/>
          </a:prstGeom>
        </p:spPr>
        <p:txBody>
          <a:bodyPr>
            <a:spAutoFit/>
          </a:bodyPr>
          <a:lstStyle/>
          <a:p>
            <a:r>
              <a:rPr lang="en-US" dirty="0" smtClean="0"/>
              <a:t>Conditional for </a:t>
            </a:r>
            <a:r>
              <a:rPr lang="en-US" dirty="0" smtClean="0"/>
              <a:t>Flavors:</a:t>
            </a:r>
            <a:endParaRPr lang="en-US" dirty="0" smtClean="0"/>
          </a:p>
          <a:p>
            <a:r>
              <a:rPr lang="en-US" b="1" dirty="0" smtClean="0"/>
              <a:t>COLUMN</a:t>
            </a:r>
            <a:r>
              <a:rPr lang="en-US" dirty="0" smtClean="0"/>
              <a:t> </a:t>
            </a:r>
            <a:endParaRPr lang="en-US" dirty="0" smtClean="0"/>
          </a:p>
          <a:p>
            <a:r>
              <a:rPr lang="en-US" dirty="0" smtClean="0"/>
              <a:t>Cherry:         Male 27.3%      Female 72.7%</a:t>
            </a:r>
            <a:endParaRPr lang="en-US" dirty="0" smtClean="0"/>
          </a:p>
          <a:p>
            <a:r>
              <a:rPr lang="en-US" dirty="0" smtClean="0"/>
              <a:t>Lime: </a:t>
            </a:r>
            <a:r>
              <a:rPr lang="en-US" dirty="0" smtClean="0"/>
              <a:t>           Male 17.6%      Female 84.4%</a:t>
            </a:r>
            <a:endParaRPr lang="en-US" dirty="0" smtClean="0"/>
          </a:p>
          <a:p>
            <a:r>
              <a:rPr lang="en-US" dirty="0" smtClean="0"/>
              <a:t>Lemon</a:t>
            </a:r>
            <a:r>
              <a:rPr lang="en-US" dirty="0" smtClean="0"/>
              <a:t>:        Male 25%          Female 75%</a:t>
            </a:r>
            <a:endParaRPr lang="en-US" dirty="0" smtClean="0"/>
          </a:p>
          <a:p>
            <a:r>
              <a:rPr lang="en-US" dirty="0" smtClean="0"/>
              <a:t>Orange</a:t>
            </a:r>
            <a:r>
              <a:rPr lang="en-US" dirty="0" smtClean="0"/>
              <a:t>:       Male 5.9%         Female 94.1%</a:t>
            </a:r>
            <a:endParaRPr lang="en-US" dirty="0" smtClean="0"/>
          </a:p>
          <a:p>
            <a:r>
              <a:rPr lang="en-US" dirty="0" smtClean="0"/>
              <a:t>Strawberry: </a:t>
            </a:r>
            <a:r>
              <a:rPr lang="en-US" dirty="0" smtClean="0"/>
              <a:t>Male 17.4%      Female 82.6%</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229600" cy="1143000"/>
          </a:xfrm>
        </p:spPr>
        <p:txBody>
          <a:bodyPr/>
          <a:lstStyle/>
          <a:p>
            <a:r>
              <a:rPr lang="en-US" dirty="0" smtClean="0"/>
              <a:t>Conclusion</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TotalTime>
  <Words>674</Words>
  <Application>Microsoft Office PowerPoint</Application>
  <PresentationFormat>On-screen Show (4:3)</PresentationFormat>
  <Paragraphs>63</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Mike and Ikes</vt:lpstr>
      <vt:lpstr>Slide 2</vt:lpstr>
      <vt:lpstr>Possible Errors</vt:lpstr>
      <vt:lpstr>Description</vt:lpstr>
      <vt:lpstr>Comparing</vt:lpstr>
      <vt:lpstr>Two-Way-Table </vt:lpstr>
      <vt:lpstr>Slide 7</vt:lpstr>
      <vt:lpstr>Conclusion</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Mike and Ikes</dc:title>
  <dc:creator>Grove.M507</dc:creator>
  <cp:lastModifiedBy>Franny</cp:lastModifiedBy>
  <cp:revision>23</cp:revision>
  <dcterms:created xsi:type="dcterms:W3CDTF">2010-09-23T15:39:13Z</dcterms:created>
  <dcterms:modified xsi:type="dcterms:W3CDTF">2010-09-24T02:25:14Z</dcterms:modified>
</cp:coreProperties>
</file>